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5" r:id="rId6"/>
    <p:sldMasterId id="2147483681" r:id="rId7"/>
    <p:sldMasterId id="2147483675" r:id="rId8"/>
    <p:sldMasterId id="2147483871" r:id="rId9"/>
    <p:sldMasterId id="2147483857" r:id="rId10"/>
  </p:sldMasterIdLst>
  <p:notesMasterIdLst>
    <p:notesMasterId r:id="rId24"/>
  </p:notesMasterIdLst>
  <p:handoutMasterIdLst>
    <p:handoutMasterId r:id="rId25"/>
  </p:handoutMasterIdLst>
  <p:sldIdLst>
    <p:sldId id="263" r:id="rId11"/>
    <p:sldId id="274" r:id="rId12"/>
    <p:sldId id="257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9144000" cy="6858000" type="screen4x3"/>
  <p:notesSz cx="666908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08">
          <p15:clr>
            <a:srgbClr val="A4A3A4"/>
          </p15:clr>
        </p15:guide>
        <p15:guide id="2" orient="horz" pos="278">
          <p15:clr>
            <a:srgbClr val="A4A3A4"/>
          </p15:clr>
        </p15:guide>
        <p15:guide id="3" orient="horz" pos="630">
          <p15:clr>
            <a:srgbClr val="A4A3A4"/>
          </p15:clr>
        </p15:guide>
        <p15:guide id="4" orient="horz" pos="236">
          <p15:clr>
            <a:srgbClr val="A4A3A4"/>
          </p15:clr>
        </p15:guide>
        <p15:guide id="5" pos="1760">
          <p15:clr>
            <a:srgbClr val="A4A3A4"/>
          </p15:clr>
        </p15:guide>
        <p15:guide id="6" pos="709">
          <p15:clr>
            <a:srgbClr val="A4A3A4"/>
          </p15:clr>
        </p15:guide>
        <p15:guide id="7" pos="752">
          <p15:clr>
            <a:srgbClr val="A4A3A4"/>
          </p15:clr>
        </p15:guide>
        <p15:guide id="8" pos="2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434"/>
    <a:srgbClr val="444444"/>
    <a:srgbClr val="3E3E3D"/>
    <a:srgbClr val="E86A16"/>
    <a:srgbClr val="E05413"/>
    <a:srgbClr val="E76A17"/>
    <a:srgbClr val="EE7F00"/>
    <a:srgbClr val="DF6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51" d="100"/>
          <a:sy n="151" d="100"/>
        </p:scale>
        <p:origin x="-1296" y="-112"/>
      </p:cViewPr>
      <p:guideLst>
        <p:guide orient="horz" pos="608"/>
        <p:guide orient="horz" pos="278"/>
        <p:guide orient="horz" pos="630"/>
        <p:guide orient="horz" pos="236"/>
        <p:guide pos="1760"/>
        <p:guide pos="709"/>
        <p:guide pos="752"/>
        <p:guide pos="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31" d="100"/>
          <a:sy n="131" d="100"/>
        </p:scale>
        <p:origin x="-3896" y="-120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4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Master" Target="slideMasters/slideMaster5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6" Type="http://schemas.openxmlformats.org/officeDocument/2006/relationships/slideMaster" Target="slideMasters/slideMaster1.xml"/><Relationship Id="rId7" Type="http://schemas.openxmlformats.org/officeDocument/2006/relationships/slideMaster" Target="slideMasters/slideMaster2.xml"/><Relationship Id="rId8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99BDEC73-8F54-CF45-B5A7-E49796794E1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10517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 om de tekststijl van het model te bewerken</a:t>
            </a:r>
          </a:p>
          <a:p>
            <a:pPr lvl="1"/>
            <a:r>
              <a:rPr lang="en-US" noProof="0" smtClean="0"/>
              <a:t>Tweede niveau</a:t>
            </a:r>
          </a:p>
          <a:p>
            <a:pPr lvl="2"/>
            <a:r>
              <a:rPr lang="en-US" noProof="0" smtClean="0"/>
              <a:t>Derde niveau</a:t>
            </a:r>
          </a:p>
          <a:p>
            <a:pPr lvl="3"/>
            <a:r>
              <a:rPr lang="en-US" noProof="0" smtClean="0"/>
              <a:t>Vierde niveau</a:t>
            </a:r>
          </a:p>
          <a:p>
            <a:pPr lvl="4"/>
            <a:r>
              <a:rPr lang="en-US" noProof="0" smtClean="0"/>
              <a:t>Vijfde niveau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cs typeface="Arial" charset="0"/>
              </a:defRPr>
            </a:lvl1pPr>
          </a:lstStyle>
          <a:p>
            <a:pPr>
              <a:defRPr/>
            </a:pPr>
            <a:fld id="{C466C816-753B-6A40-AD2F-245E51E9C79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50803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7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6424" y="4626382"/>
            <a:ext cx="7560448" cy="86601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400"/>
              </a:lnSpc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Klik om de titel van deze dia te bewerken, Hanzehogeschool Groningen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146424" y="5477991"/>
            <a:ext cx="7560840" cy="2552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 smtClean="0"/>
              <a:t>Klik om een subtitel of andere uitleg te bewerken</a:t>
            </a:r>
          </a:p>
        </p:txBody>
      </p:sp>
      <p:pic>
        <p:nvPicPr>
          <p:cNvPr id="5" name="Afbeelding 5" descr="HAN_Logo2014NL_rgb_pos01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84" y="375997"/>
            <a:ext cx="25939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66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none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van deze dia </a:t>
            </a:r>
            <a:br>
              <a:rPr lang="nl-NL" dirty="0" smtClean="0"/>
            </a:br>
            <a:r>
              <a:rPr lang="nl-NL" dirty="0" smtClean="0"/>
              <a:t>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558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441324"/>
            <a:ext cx="7776864" cy="976313"/>
          </a:xfrm>
          <a:prstGeom prst="rect">
            <a:avLst/>
          </a:prstGeom>
        </p:spPr>
        <p:txBody>
          <a:bodyPr anchor="b" anchorCtr="0"/>
          <a:lstStyle>
            <a:lvl1pPr>
              <a:defRPr sz="3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88024" y="1628800"/>
            <a:ext cx="3744416" cy="452596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55576" y="1628800"/>
            <a:ext cx="3744416" cy="452596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1653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441324"/>
            <a:ext cx="2709937" cy="993775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441325"/>
            <a:ext cx="4957390" cy="568483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755576" y="1435100"/>
            <a:ext cx="2709937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 van deze dia </a:t>
            </a:r>
            <a:br>
              <a:rPr lang="nl-NL" dirty="0" smtClean="0"/>
            </a:br>
            <a:r>
              <a:rPr lang="nl-NL" dirty="0" smtClean="0"/>
              <a:t>te bewerken</a:t>
            </a:r>
          </a:p>
        </p:txBody>
      </p:sp>
    </p:spTree>
    <p:extLst>
      <p:ext uri="{BB962C8B-B14F-4D97-AF65-F5344CB8AC3E}">
        <p14:creationId xmlns:p14="http://schemas.microsoft.com/office/powerpoint/2010/main" val="3528192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dirty="0" smtClean="0"/>
              <a:t>Klik om een afbeelding </a:t>
            </a:r>
            <a:br>
              <a:rPr lang="nl-NL" noProof="0" dirty="0" smtClean="0"/>
            </a:br>
            <a:r>
              <a:rPr lang="nl-NL" noProof="0" dirty="0" smtClean="0"/>
              <a:t>te plaatsen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09927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5648" y="441325"/>
            <a:ext cx="7786800" cy="89944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3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2059200"/>
            <a:ext cx="7858800" cy="41061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746168" y="1340808"/>
            <a:ext cx="77868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58410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745648" y="766800"/>
            <a:ext cx="3538320" cy="30942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36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45648" y="4077072"/>
            <a:ext cx="3538320" cy="20882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 van deze dia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1975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35696" y="548680"/>
            <a:ext cx="5616624" cy="345638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800">
                <a:solidFill>
                  <a:srgbClr val="343434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>
                <a:solidFill>
                  <a:srgbClr val="343434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800">
                <a:solidFill>
                  <a:srgbClr val="343434"/>
                </a:solidFill>
                <a:latin typeface="Arial"/>
                <a:cs typeface="Arial"/>
              </a:defRPr>
            </a:lvl3pPr>
            <a:lvl4pPr marL="1371600" indent="0">
              <a:buFontTx/>
              <a:buNone/>
              <a:defRPr sz="1800">
                <a:solidFill>
                  <a:srgbClr val="343434"/>
                </a:solidFill>
                <a:latin typeface="Arial"/>
                <a:cs typeface="Arial"/>
              </a:defRPr>
            </a:lvl4pPr>
            <a:lvl5pPr marL="1828800" indent="0">
              <a:buFontTx/>
              <a:buNone/>
              <a:defRPr sz="1800">
                <a:solidFill>
                  <a:srgbClr val="34343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 van deze dia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52175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1146424" y="4626382"/>
            <a:ext cx="7560448" cy="86601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400"/>
              </a:lnSpc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Klik om de titel van deze dia te bewerken, Hanzehogeschool Groningen</a:t>
            </a:r>
            <a:endParaRPr lang="nl-NL" dirty="0"/>
          </a:p>
        </p:txBody>
      </p:sp>
      <p:sp>
        <p:nvSpPr>
          <p:cNvPr id="6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146424" y="5477991"/>
            <a:ext cx="7560840" cy="2552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 smtClean="0"/>
              <a:t>Klik om een subtitel of andere uitleg te bewerken</a:t>
            </a:r>
          </a:p>
        </p:txBody>
      </p:sp>
      <p:pic>
        <p:nvPicPr>
          <p:cNvPr id="7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59" y="373323"/>
            <a:ext cx="2587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36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45648" y="441325"/>
            <a:ext cx="7786800" cy="89944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45648" y="2059200"/>
            <a:ext cx="7858800" cy="41061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Tx/>
              <a:buFont typeface="Arial"/>
              <a:buChar char="•"/>
              <a:defRPr sz="1800">
                <a:solidFill>
                  <a:srgbClr val="444444"/>
                </a:solidFill>
                <a:latin typeface="Arial"/>
                <a:cs typeface="Arial"/>
              </a:defRPr>
            </a:lvl1pPr>
            <a:lvl2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2pPr>
            <a:lvl3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3pPr>
            <a:lvl4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4pPr>
            <a:lvl5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46168" y="1340808"/>
            <a:ext cx="77868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nl-NL" dirty="0" smtClean="0"/>
              <a:t>Klik om een subtitel of andere uitleg te bewerken</a:t>
            </a:r>
          </a:p>
        </p:txBody>
      </p:sp>
    </p:spTree>
    <p:extLst>
      <p:ext uri="{BB962C8B-B14F-4D97-AF65-F5344CB8AC3E}">
        <p14:creationId xmlns:p14="http://schemas.microsoft.com/office/powerpoint/2010/main" val="16829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none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van deze dia </a:t>
            </a:r>
            <a:br>
              <a:rPr lang="nl-NL" dirty="0" smtClean="0"/>
            </a:br>
            <a:r>
              <a:rPr lang="nl-NL" dirty="0" smtClean="0"/>
              <a:t>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subtitel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816536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441324"/>
            <a:ext cx="7776864" cy="976313"/>
          </a:xfrm>
          <a:prstGeom prst="rect">
            <a:avLst/>
          </a:prstGeom>
        </p:spPr>
        <p:txBody>
          <a:bodyPr anchor="b" anchorCtr="0"/>
          <a:lstStyle>
            <a:lvl1pPr>
              <a:defRPr sz="3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788024" y="1628800"/>
            <a:ext cx="3744416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1pPr>
            <a:lvl2pPr>
              <a:buClrTx/>
              <a:defRPr sz="1800">
                <a:solidFill>
                  <a:srgbClr val="444444"/>
                </a:solidFill>
              </a:defRPr>
            </a:lvl2pPr>
            <a:lvl3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3pPr>
            <a:lvl4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4pPr>
            <a:lvl5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 van deze dia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755576" y="1628800"/>
            <a:ext cx="3744416" cy="45259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444444"/>
                </a:solidFill>
              </a:defRPr>
            </a:lvl1pPr>
            <a:lvl2pPr>
              <a:defRPr sz="1800">
                <a:solidFill>
                  <a:srgbClr val="444444"/>
                </a:solidFill>
              </a:defRPr>
            </a:lvl2pPr>
            <a:lvl3pPr>
              <a:defRPr sz="1800">
                <a:solidFill>
                  <a:srgbClr val="444444"/>
                </a:solidFill>
              </a:defRPr>
            </a:lvl3pPr>
            <a:lvl4pPr>
              <a:defRPr sz="1800">
                <a:solidFill>
                  <a:srgbClr val="444444"/>
                </a:solidFill>
              </a:defRPr>
            </a:lvl4pPr>
            <a:lvl5pPr>
              <a:defRPr sz="1800">
                <a:solidFill>
                  <a:srgbClr val="44444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 van deze dia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0262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441324"/>
            <a:ext cx="2709937" cy="993775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575050" y="441325"/>
            <a:ext cx="4957390" cy="568483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444444"/>
                </a:solidFill>
              </a:defRPr>
            </a:lvl1pPr>
            <a:lvl2pPr>
              <a:defRPr sz="1800">
                <a:solidFill>
                  <a:srgbClr val="444444"/>
                </a:solidFill>
              </a:defRPr>
            </a:lvl2pPr>
            <a:lvl3pPr>
              <a:defRPr sz="1800">
                <a:solidFill>
                  <a:srgbClr val="444444"/>
                </a:solidFill>
              </a:defRPr>
            </a:lvl3pPr>
            <a:lvl4pPr>
              <a:defRPr sz="1800">
                <a:solidFill>
                  <a:srgbClr val="444444"/>
                </a:solidFill>
              </a:defRPr>
            </a:lvl4pPr>
            <a:lvl5pPr>
              <a:defRPr sz="1800">
                <a:solidFill>
                  <a:srgbClr val="44444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tekst van deze dia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755576" y="1435100"/>
            <a:ext cx="2709937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4444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 van deze dia </a:t>
            </a:r>
            <a:br>
              <a:rPr lang="nl-NL" dirty="0" smtClean="0"/>
            </a:br>
            <a:r>
              <a:rPr lang="nl-NL" dirty="0" smtClean="0"/>
              <a:t>te bewerken</a:t>
            </a:r>
          </a:p>
        </p:txBody>
      </p:sp>
    </p:spTree>
    <p:extLst>
      <p:ext uri="{BB962C8B-B14F-4D97-AF65-F5344CB8AC3E}">
        <p14:creationId xmlns:p14="http://schemas.microsoft.com/office/powerpoint/2010/main" val="381451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dirty="0" smtClean="0"/>
              <a:t>Klik om een afbeelding </a:t>
            </a:r>
            <a:br>
              <a:rPr lang="nl-NL" noProof="0" dirty="0" smtClean="0"/>
            </a:br>
            <a:r>
              <a:rPr lang="nl-NL" noProof="0" dirty="0" smtClean="0"/>
              <a:t>te plaatsen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 van deze dia te bewerken</a:t>
            </a:r>
          </a:p>
        </p:txBody>
      </p:sp>
    </p:spTree>
    <p:extLst>
      <p:ext uri="{BB962C8B-B14F-4D97-AF65-F5344CB8AC3E}">
        <p14:creationId xmlns:p14="http://schemas.microsoft.com/office/powerpoint/2010/main" val="254161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1146424" y="4626382"/>
            <a:ext cx="7560448" cy="86601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400"/>
              </a:lnSpc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Klik om de titel van deze dia te bewerken, Hanzehogeschool Groningen</a:t>
            </a:r>
            <a:endParaRPr lang="nl-NL" dirty="0"/>
          </a:p>
        </p:txBody>
      </p:sp>
      <p:sp>
        <p:nvSpPr>
          <p:cNvPr id="6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146424" y="5477991"/>
            <a:ext cx="7560840" cy="2552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 smtClean="0"/>
              <a:t>Klik om een subtitel of andere uitleg te bewerken</a:t>
            </a:r>
          </a:p>
        </p:txBody>
      </p:sp>
      <p:pic>
        <p:nvPicPr>
          <p:cNvPr id="7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59" y="373323"/>
            <a:ext cx="2587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99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45648" y="441325"/>
            <a:ext cx="7786800" cy="89944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3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45648" y="2059200"/>
            <a:ext cx="7858800" cy="41061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46168" y="1340808"/>
            <a:ext cx="77868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 smtClean="0"/>
              <a:t>Klik om een subtitel of andere uitleg te bewerken</a:t>
            </a:r>
          </a:p>
        </p:txBody>
      </p:sp>
    </p:spTree>
    <p:extLst>
      <p:ext uri="{BB962C8B-B14F-4D97-AF65-F5344CB8AC3E}">
        <p14:creationId xmlns:p14="http://schemas.microsoft.com/office/powerpoint/2010/main" val="1929306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5.xml"/><Relationship Id="rId3" Type="http://schemas.openxmlformats.org/officeDocument/2006/relationships/image" Target="../media/image1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" descr="payoff_neg2.pdf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003925"/>
            <a:ext cx="14001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eperen 1"/>
          <p:cNvGrpSpPr>
            <a:grpSpLocks/>
          </p:cNvGrpSpPr>
          <p:nvPr userDrawn="1"/>
        </p:nvGrpSpPr>
        <p:grpSpPr bwMode="auto">
          <a:xfrm>
            <a:off x="873125" y="4491038"/>
            <a:ext cx="8307388" cy="2016125"/>
            <a:chOff x="873048" y="4491495"/>
            <a:chExt cx="8307465" cy="2016125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873048" y="4491495"/>
              <a:ext cx="7916936" cy="2016125"/>
            </a:xfrm>
            <a:prstGeom prst="rect">
              <a:avLst/>
            </a:prstGeom>
            <a:solidFill>
              <a:srgbClr val="E66E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9" name="Rechthoek 8"/>
            <p:cNvSpPr/>
            <p:nvPr userDrawn="1"/>
          </p:nvSpPr>
          <p:spPr bwMode="auto">
            <a:xfrm>
              <a:off x="8748709" y="4805820"/>
              <a:ext cx="431804" cy="1404937"/>
            </a:xfrm>
            <a:prstGeom prst="rect">
              <a:avLst/>
            </a:prstGeom>
            <a:solidFill>
              <a:srgbClr val="E66E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nl-NL"/>
            </a:p>
          </p:txBody>
        </p:sp>
      </p:grpSp>
      <p:pic>
        <p:nvPicPr>
          <p:cNvPr id="1028" name="Afbeelding 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6003925"/>
            <a:ext cx="1435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8604250" y="6356350"/>
            <a:ext cx="328613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309B6F-2B65-B549-9D54-82B68387A094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6356350"/>
            <a:ext cx="576263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9A94C9-0E2A-7C49-84AB-74D565B0BD70}" type="datetime1">
              <a:rPr lang="nl-NL"/>
              <a:pPr>
                <a:defRPr/>
              </a:pPr>
              <a:t>13-01-17</a:t>
            </a:fld>
            <a:endParaRPr lang="nl-NL" dirty="0"/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6356350"/>
            <a:ext cx="2736850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  <p:pic>
        <p:nvPicPr>
          <p:cNvPr id="3077" name="Afbeelding 1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6453188"/>
            <a:ext cx="31432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8"/>
          <p:cNvSpPr/>
          <p:nvPr userDrawn="1"/>
        </p:nvSpPr>
        <p:spPr>
          <a:xfrm>
            <a:off x="755650" y="0"/>
            <a:ext cx="7777163" cy="333375"/>
          </a:xfrm>
          <a:prstGeom prst="rect">
            <a:avLst/>
          </a:prstGeom>
          <a:solidFill>
            <a:srgbClr val="E76A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902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755650" y="0"/>
            <a:ext cx="7777163" cy="33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0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8604250" y="6356350"/>
            <a:ext cx="328613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2B977C-DB4E-5848-BBC8-2126BA2B052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6356350"/>
            <a:ext cx="576263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82ACF0-160B-5D48-8D00-4EF48DCE69FB}" type="datetime1">
              <a:rPr lang="nl-NL"/>
              <a:pPr>
                <a:defRPr/>
              </a:pPr>
              <a:t>13-01-17</a:t>
            </a:fld>
            <a:endParaRPr lang="nl-NL" dirty="0"/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6356350"/>
            <a:ext cx="2736850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  <p:pic>
        <p:nvPicPr>
          <p:cNvPr id="9222" name="Afbeelding 1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6453188"/>
            <a:ext cx="31432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EE7F00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 bwMode="auto">
          <a:xfrm rot="16200000">
            <a:off x="-1851025" y="3121025"/>
            <a:ext cx="4302125" cy="615951"/>
          </a:xfrm>
          <a:prstGeom prst="rect">
            <a:avLst/>
          </a:prstGeom>
          <a:solidFill>
            <a:srgbClr val="3434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" name="Rechthoek 8"/>
          <p:cNvSpPr/>
          <p:nvPr userDrawn="1"/>
        </p:nvSpPr>
        <p:spPr bwMode="auto">
          <a:xfrm rot="16200000">
            <a:off x="-510381" y="1313656"/>
            <a:ext cx="6070600" cy="4230688"/>
          </a:xfrm>
          <a:prstGeom prst="rect">
            <a:avLst/>
          </a:prstGeom>
          <a:solidFill>
            <a:srgbClr val="343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6388" name="Afbeelding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6453188"/>
            <a:ext cx="31432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6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eperen 2"/>
          <p:cNvGrpSpPr>
            <a:grpSpLocks/>
          </p:cNvGrpSpPr>
          <p:nvPr userDrawn="1"/>
        </p:nvGrpSpPr>
        <p:grpSpPr bwMode="auto">
          <a:xfrm>
            <a:off x="1692275" y="0"/>
            <a:ext cx="5903913" cy="4162425"/>
            <a:chOff x="1692275" y="0"/>
            <a:chExt cx="5903913" cy="4162425"/>
          </a:xfrm>
        </p:grpSpPr>
        <p:sp>
          <p:nvSpPr>
            <p:cNvPr id="2" name="Rechthoek 1"/>
            <p:cNvSpPr/>
            <p:nvPr userDrawn="1"/>
          </p:nvSpPr>
          <p:spPr bwMode="auto">
            <a:xfrm>
              <a:off x="2555875" y="0"/>
              <a:ext cx="4132263" cy="561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>
              <a:off x="1692275" y="417513"/>
              <a:ext cx="5903913" cy="3744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pic>
        <p:nvPicPr>
          <p:cNvPr id="17411" name="Afbeelding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6453188"/>
            <a:ext cx="314483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g.c.heslinga@pl.hanze.nl" TargetMode="External"/><Relationship Id="rId3" Type="http://schemas.openxmlformats.org/officeDocument/2006/relationships/hyperlink" Target="mailto:a.t.oosterhoff@pl.hanze.n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Opleidingscommissie</a:t>
            </a:r>
            <a:br>
              <a:rPr lang="nl-NL" dirty="0" smtClean="0"/>
            </a:br>
            <a:r>
              <a:rPr lang="nl-NL" dirty="0" smtClean="0"/>
              <a:t>Hanzehogeschool </a:t>
            </a:r>
            <a:r>
              <a:rPr lang="nl-NL" dirty="0"/>
              <a:t>Groningen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>
                <a:latin typeface="Arial" charset="0"/>
              </a:rPr>
              <a:t>Opleiding Fysiotherapie</a:t>
            </a:r>
            <a:endParaRPr lang="nl-NL" dirty="0">
              <a:latin typeface="Arial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0569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441325"/>
            <a:ext cx="7786688" cy="973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Samenstelling opleidingscommissie</a:t>
            </a:r>
            <a:endParaRPr lang="nl-NL" dirty="0">
              <a:latin typeface="Arial" charset="0"/>
            </a:endParaRPr>
          </a:p>
        </p:txBody>
      </p:sp>
      <p:sp>
        <p:nvSpPr>
          <p:cNvPr id="2150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2058988"/>
            <a:ext cx="7858125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Arial" charset="0"/>
              <a:buChar char="•"/>
            </a:pPr>
            <a:r>
              <a:rPr lang="nl-NL" dirty="0">
                <a:latin typeface="Arial" charset="0"/>
              </a:rPr>
              <a:t>Academie voor Gezondheidsstudies: elke opleiding aparte OC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De helft moet bestaan uit studenten, andere helft maakt niet uit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Niet tegelijk MR en OC lid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MR wordt gekozen, OC benoemd door </a:t>
            </a:r>
            <a:r>
              <a:rPr lang="nl-NL" dirty="0" err="1" smtClean="0">
                <a:latin typeface="Arial" charset="0"/>
              </a:rPr>
              <a:t>dean</a:t>
            </a: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Leden voor 1 jaar benoemd, 2x herbenoembaar</a:t>
            </a:r>
          </a:p>
          <a:p>
            <a:pPr>
              <a:buFont typeface="Arial" charset="0"/>
              <a:buChar char="•"/>
            </a:pPr>
            <a:endParaRPr lang="nl-NL" b="1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1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441325"/>
            <a:ext cx="7786688" cy="9731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Taken en bevoegdheden opleidingscommissie</a:t>
            </a:r>
            <a:br>
              <a:rPr lang="nl-NL" dirty="0" smtClean="0">
                <a:latin typeface="Arial" charset="0"/>
              </a:rPr>
            </a:br>
            <a:r>
              <a:rPr lang="nl-NL" sz="2000" dirty="0" smtClean="0">
                <a:solidFill>
                  <a:schemeClr val="tx1"/>
                </a:solidFill>
                <a:latin typeface="Arial" charset="0"/>
              </a:rPr>
              <a:t>Adviesrecht</a:t>
            </a:r>
            <a:endParaRPr lang="nl-NL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50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2058988"/>
            <a:ext cx="7858125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Advies uitbrengen aan </a:t>
            </a:r>
            <a:r>
              <a:rPr lang="nl-NL" dirty="0" err="1" smtClean="0">
                <a:latin typeface="Arial" charset="0"/>
              </a:rPr>
              <a:t>dean</a:t>
            </a:r>
            <a:r>
              <a:rPr lang="nl-NL" dirty="0" smtClean="0">
                <a:latin typeface="Arial" charset="0"/>
              </a:rPr>
              <a:t> over de OER – jaarlijks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Advies uitbrengen over tussentijdse wijzigingen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Beoordelen wijze van uitvoeren OER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Schriftelijk gericht aan </a:t>
            </a:r>
            <a:r>
              <a:rPr lang="nl-NL" dirty="0" err="1" smtClean="0">
                <a:latin typeface="Arial" charset="0"/>
              </a:rPr>
              <a:t>dean</a:t>
            </a:r>
            <a:r>
              <a:rPr lang="nl-NL" dirty="0" smtClean="0">
                <a:latin typeface="Arial" charset="0"/>
              </a:rPr>
              <a:t>, afschrift aan MR (instemmingsrecht)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Documenten wordt verstrekt door </a:t>
            </a:r>
            <a:r>
              <a:rPr lang="nl-NL" dirty="0" err="1" smtClean="0">
                <a:latin typeface="Arial" charset="0"/>
              </a:rPr>
              <a:t>dean</a:t>
            </a:r>
            <a:r>
              <a:rPr lang="nl-NL" dirty="0" smtClean="0">
                <a:latin typeface="Arial" charset="0"/>
              </a:rPr>
              <a:t> en/of examencommissie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Dean en examencommissie verschaffen desgevraagd informatie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Als advies niet wordt gevolgd: met redenen omkleed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Gevraagd en ongevraagd advies uitbrengen aan MR </a:t>
            </a:r>
          </a:p>
          <a:p>
            <a:pPr>
              <a:buFont typeface="Arial" charset="0"/>
              <a:buChar char="•"/>
            </a:pPr>
            <a:endParaRPr lang="nl-NL" b="1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89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441325"/>
            <a:ext cx="7786688" cy="973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Opleidingscommissie</a:t>
            </a:r>
            <a:br>
              <a:rPr lang="nl-NL" dirty="0" smtClean="0">
                <a:latin typeface="Arial" charset="0"/>
              </a:rPr>
            </a:br>
            <a:r>
              <a:rPr lang="nl-NL" sz="2000" dirty="0" smtClean="0">
                <a:solidFill>
                  <a:schemeClr val="tx1"/>
                </a:solidFill>
                <a:latin typeface="Arial" charset="0"/>
              </a:rPr>
              <a:t>Fysiotherapie</a:t>
            </a:r>
            <a:endParaRPr lang="nl-NL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50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2058988"/>
            <a:ext cx="7858125" cy="44663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Gekozen voor sobere invulling OC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solidFill>
                  <a:schemeClr val="tx1"/>
                </a:solidFill>
              </a:rPr>
              <a:t>Bijeenkomsten gemiddeld 1 x per 6 weken, vaker aan het einde van het jaar (nieuwe </a:t>
            </a:r>
            <a:r>
              <a:rPr lang="nl-NL" dirty="0">
                <a:solidFill>
                  <a:schemeClr val="tx1"/>
                </a:solidFill>
              </a:rPr>
              <a:t>OER of wijziging; Osiris- teksten)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1 voorzitter en 1 lid (2 docenten)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Studenten ??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Bij voorkeur 2</a:t>
            </a:r>
            <a:r>
              <a:rPr lang="nl-NL" baseline="30000" dirty="0" smtClean="0">
                <a:latin typeface="Arial" charset="0"/>
              </a:rPr>
              <a:t>e</a:t>
            </a:r>
            <a:r>
              <a:rPr lang="nl-NL" dirty="0" smtClean="0">
                <a:latin typeface="Arial" charset="0"/>
              </a:rPr>
              <a:t> </a:t>
            </a:r>
            <a:r>
              <a:rPr lang="nl-NL" dirty="0" err="1" smtClean="0">
                <a:latin typeface="Arial" charset="0"/>
              </a:rPr>
              <a:t>jaars</a:t>
            </a: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Vergoeding op jaarbasis, max. € 220,-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Ervaring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Relevant op je CV</a:t>
            </a:r>
          </a:p>
          <a:p>
            <a:pPr marL="0" indent="0">
              <a:buNone/>
            </a:pPr>
            <a:endParaRPr lang="nl-NL" dirty="0" smtClean="0">
              <a:latin typeface="Arial" charset="0"/>
            </a:endParaRPr>
          </a:p>
          <a:p>
            <a:pPr marL="0" indent="0">
              <a:buNone/>
            </a:pPr>
            <a:r>
              <a:rPr lang="nl-NL" dirty="0" smtClean="0">
                <a:latin typeface="Arial" charset="0"/>
              </a:rPr>
              <a:t>Interesse?</a:t>
            </a:r>
          </a:p>
          <a:p>
            <a:pPr marL="0" indent="0">
              <a:buNone/>
            </a:pPr>
            <a:endParaRPr lang="nl-NL" dirty="0">
              <a:latin typeface="Arial" charset="0"/>
            </a:endParaRPr>
          </a:p>
          <a:p>
            <a:pPr marL="0" indent="0">
              <a:buNone/>
            </a:pPr>
            <a:r>
              <a:rPr lang="nl-NL" dirty="0" err="1" smtClean="0">
                <a:latin typeface="Arial" charset="0"/>
              </a:rPr>
              <a:t>Docentlid</a:t>
            </a:r>
            <a:r>
              <a:rPr lang="nl-NL" dirty="0" smtClean="0">
                <a:latin typeface="Arial" charset="0"/>
              </a:rPr>
              <a:t>	 	</a:t>
            </a:r>
            <a:r>
              <a:rPr lang="nl-NL" dirty="0" smtClean="0">
                <a:latin typeface="Arial" charset="0"/>
                <a:hlinkClick r:id="rId2"/>
              </a:rPr>
              <a:t>………..@pl.hanze.nl</a:t>
            </a:r>
            <a:r>
              <a:rPr lang="nl-NL" dirty="0" smtClean="0">
                <a:latin typeface="Arial" charset="0"/>
              </a:rPr>
              <a:t>   </a:t>
            </a:r>
          </a:p>
          <a:p>
            <a:pPr marL="0" indent="0">
              <a:buNone/>
            </a:pPr>
            <a:r>
              <a:rPr lang="nl-NL" dirty="0" err="1" smtClean="0">
                <a:latin typeface="Arial" charset="0"/>
              </a:rPr>
              <a:t>Docentlid</a:t>
            </a:r>
            <a:r>
              <a:rPr lang="nl-NL" dirty="0" smtClean="0">
                <a:latin typeface="Arial" charset="0"/>
              </a:rPr>
              <a:t>	 	</a:t>
            </a:r>
            <a:r>
              <a:rPr lang="nl-NL" dirty="0" smtClean="0">
                <a:latin typeface="Arial" charset="0"/>
                <a:hlinkClick r:id="rId3"/>
              </a:rPr>
              <a:t>………..@pl.hanze.nl</a:t>
            </a: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b="1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89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Opleidingscommissie</a:t>
            </a:r>
            <a:br>
              <a:rPr lang="nl-NL" dirty="0" smtClean="0"/>
            </a:br>
            <a:r>
              <a:rPr lang="nl-NL" dirty="0" smtClean="0"/>
              <a:t>Hanzehogeschool </a:t>
            </a:r>
            <a:r>
              <a:rPr lang="nl-NL" dirty="0"/>
              <a:t>Groningen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>
                <a:latin typeface="Arial" charset="0"/>
              </a:rPr>
              <a:t>Opleiding Fysiotherapie</a:t>
            </a:r>
            <a:endParaRPr lang="nl-NL" dirty="0">
              <a:latin typeface="Arial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2101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55" r="855"/>
          <a:stretch>
            <a:fillRect/>
          </a:stretch>
        </p:blipFill>
        <p:spPr>
          <a:xfrm>
            <a:off x="1691680" y="1052736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3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441325"/>
            <a:ext cx="7786688" cy="9731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Inspraak en invloed van personeel en studenten</a:t>
            </a:r>
            <a:endParaRPr lang="nl-NL" dirty="0">
              <a:latin typeface="Arial" charset="0"/>
            </a:endParaRPr>
          </a:p>
        </p:txBody>
      </p:sp>
      <p:sp>
        <p:nvSpPr>
          <p:cNvPr id="2150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2058988"/>
            <a:ext cx="7858125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Managementteam (college van bestuur, </a:t>
            </a:r>
            <a:r>
              <a:rPr lang="nl-NL" dirty="0" err="1" smtClean="0">
                <a:latin typeface="Arial" charset="0"/>
              </a:rPr>
              <a:t>deans</a:t>
            </a:r>
            <a:r>
              <a:rPr lang="nl-NL" dirty="0" smtClean="0">
                <a:latin typeface="Arial" charset="0"/>
              </a:rPr>
              <a:t>, teamleiders) = MT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Medezeggenschapsraad = MR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Examencommissie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Curriculumcommissie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Commissie kwaliteitszorg</a:t>
            </a:r>
          </a:p>
          <a:p>
            <a:pPr>
              <a:buFont typeface="Arial" charset="0"/>
              <a:buChar char="•"/>
            </a:pPr>
            <a:r>
              <a:rPr lang="nl-NL" dirty="0" err="1" smtClean="0">
                <a:latin typeface="Arial" charset="0"/>
              </a:rPr>
              <a:t>Toetscommissie</a:t>
            </a: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Studentenpanel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Studentenvereniging (Fysiek)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Personeelsvereniging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Etc.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Opleidingscommissie = OC</a:t>
            </a:r>
          </a:p>
          <a:p>
            <a:pPr>
              <a:buFont typeface="Arial" charset="0"/>
              <a:buChar char="•"/>
            </a:pPr>
            <a:endParaRPr lang="nl-NL" b="1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441325"/>
            <a:ext cx="7786688" cy="9731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Inspraak en invloed van personeel en studenten</a:t>
            </a:r>
            <a:endParaRPr lang="nl-NL" dirty="0">
              <a:latin typeface="Arial" charset="0"/>
            </a:endParaRPr>
          </a:p>
        </p:txBody>
      </p:sp>
      <p:sp>
        <p:nvSpPr>
          <p:cNvPr id="2150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2058988"/>
            <a:ext cx="7858125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Managementteam (college van bestuur, </a:t>
            </a:r>
            <a:r>
              <a:rPr lang="nl-NL" dirty="0" err="1" smtClean="0">
                <a:latin typeface="Arial" charset="0"/>
              </a:rPr>
              <a:t>deans</a:t>
            </a:r>
            <a:r>
              <a:rPr lang="nl-NL" dirty="0" smtClean="0">
                <a:latin typeface="Arial" charset="0"/>
              </a:rPr>
              <a:t>, teamleiders) = MT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Medezeggenschapsraad = MR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Examencommissie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Curriculumcommissie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Commissie kwaliteitszorg</a:t>
            </a:r>
          </a:p>
          <a:p>
            <a:pPr>
              <a:buFont typeface="Arial" charset="0"/>
              <a:buChar char="•"/>
            </a:pPr>
            <a:r>
              <a:rPr lang="nl-NL" dirty="0" err="1" smtClean="0">
                <a:latin typeface="Arial" charset="0"/>
              </a:rPr>
              <a:t>Toetscommissie</a:t>
            </a: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Studentenpanel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Studentenvereniging (Fysiek)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Personeelsvereniging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Etc.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Opleidingscommissie = OC</a:t>
            </a:r>
          </a:p>
          <a:p>
            <a:pPr>
              <a:buFont typeface="Arial" charset="0"/>
              <a:buChar char="•"/>
            </a:pPr>
            <a:endParaRPr lang="nl-NL" b="1" dirty="0" smtClean="0">
              <a:latin typeface="Arial" charset="0"/>
            </a:endParaRPr>
          </a:p>
        </p:txBody>
      </p:sp>
      <p:sp>
        <p:nvSpPr>
          <p:cNvPr id="21507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341438"/>
            <a:ext cx="7786688" cy="358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Wettelijk verplicht: WHW 1992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0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441325"/>
            <a:ext cx="7786688" cy="9731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Inspraak en invloed van personeel en studenten</a:t>
            </a:r>
            <a:endParaRPr lang="nl-NL" dirty="0">
              <a:latin typeface="Arial" charset="0"/>
            </a:endParaRPr>
          </a:p>
        </p:txBody>
      </p:sp>
      <p:sp>
        <p:nvSpPr>
          <p:cNvPr id="2150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2058988"/>
            <a:ext cx="7858125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Arial" charset="0"/>
              <a:buChar char="•"/>
            </a:pPr>
            <a:r>
              <a:rPr lang="nl-NL" b="1" dirty="0" smtClean="0">
                <a:latin typeface="Arial" charset="0"/>
              </a:rPr>
              <a:t>Managementteam (college van bestuur, </a:t>
            </a:r>
            <a:r>
              <a:rPr lang="nl-NL" b="1" dirty="0" err="1" smtClean="0">
                <a:latin typeface="Arial" charset="0"/>
              </a:rPr>
              <a:t>deans</a:t>
            </a:r>
            <a:r>
              <a:rPr lang="nl-NL" b="1" dirty="0" smtClean="0">
                <a:latin typeface="Arial" charset="0"/>
              </a:rPr>
              <a:t>, teamleiders) = MT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Medezeggenschapsraad = MR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Examencommissie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Curriculumcommissie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Commissie kwaliteitszorg</a:t>
            </a:r>
          </a:p>
          <a:p>
            <a:pPr>
              <a:buFont typeface="Arial" charset="0"/>
              <a:buChar char="•"/>
            </a:pPr>
            <a:r>
              <a:rPr lang="nl-NL" dirty="0" err="1" smtClean="0">
                <a:latin typeface="Arial" charset="0"/>
              </a:rPr>
              <a:t>Toetscommissie</a:t>
            </a: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Studentenpanel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Studentenvereniging (Fysiek)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Personeelsvereniging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Etc.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Opleidingscommissie = OC</a:t>
            </a:r>
          </a:p>
          <a:p>
            <a:pPr>
              <a:buFont typeface="Arial" charset="0"/>
              <a:buChar char="•"/>
            </a:pPr>
            <a:endParaRPr lang="nl-NL" b="1" dirty="0" smtClean="0">
              <a:latin typeface="Arial" charset="0"/>
            </a:endParaRPr>
          </a:p>
        </p:txBody>
      </p:sp>
      <p:sp>
        <p:nvSpPr>
          <p:cNvPr id="21507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341438"/>
            <a:ext cx="7786688" cy="358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Wettelijk verplicht: WHW 1992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96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441325"/>
            <a:ext cx="7786688" cy="9731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Inspraak en invloed van personeel en studenten</a:t>
            </a:r>
            <a:endParaRPr lang="nl-NL" dirty="0">
              <a:latin typeface="Arial" charset="0"/>
            </a:endParaRPr>
          </a:p>
        </p:txBody>
      </p:sp>
      <p:sp>
        <p:nvSpPr>
          <p:cNvPr id="2150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2058988"/>
            <a:ext cx="7858125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Arial" charset="0"/>
              <a:buChar char="•"/>
            </a:pPr>
            <a:r>
              <a:rPr lang="nl-NL" b="1" dirty="0" smtClean="0">
                <a:latin typeface="Arial" charset="0"/>
              </a:rPr>
              <a:t>Managementteam (college van bestuur, </a:t>
            </a:r>
            <a:r>
              <a:rPr lang="nl-NL" b="1" dirty="0" err="1" smtClean="0">
                <a:latin typeface="Arial" charset="0"/>
              </a:rPr>
              <a:t>deans</a:t>
            </a:r>
            <a:r>
              <a:rPr lang="nl-NL" b="1" dirty="0" smtClean="0">
                <a:latin typeface="Arial" charset="0"/>
              </a:rPr>
              <a:t>, teamleiders) = MT</a:t>
            </a:r>
          </a:p>
          <a:p>
            <a:pPr>
              <a:buFont typeface="Arial" charset="0"/>
              <a:buChar char="•"/>
            </a:pPr>
            <a:r>
              <a:rPr lang="nl-NL" b="1" dirty="0" smtClean="0">
                <a:latin typeface="Arial" charset="0"/>
              </a:rPr>
              <a:t>Medezeggenschapsraad = MR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Examencommissie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Curriculumcommissie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Commissie kwaliteitszorg</a:t>
            </a:r>
          </a:p>
          <a:p>
            <a:pPr>
              <a:buFont typeface="Arial" charset="0"/>
              <a:buChar char="•"/>
            </a:pPr>
            <a:r>
              <a:rPr lang="nl-NL" dirty="0" err="1" smtClean="0">
                <a:latin typeface="Arial" charset="0"/>
              </a:rPr>
              <a:t>Toetscommissie</a:t>
            </a: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Studentenpanel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Studentenvereniging (Fysiek)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Personeelsvereniging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Etc.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Opleidingscommissie = OC</a:t>
            </a:r>
          </a:p>
          <a:p>
            <a:pPr>
              <a:buFont typeface="Arial" charset="0"/>
              <a:buChar char="•"/>
            </a:pPr>
            <a:endParaRPr lang="nl-NL" b="1" dirty="0" smtClean="0">
              <a:latin typeface="Arial" charset="0"/>
            </a:endParaRPr>
          </a:p>
        </p:txBody>
      </p:sp>
      <p:sp>
        <p:nvSpPr>
          <p:cNvPr id="21507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341438"/>
            <a:ext cx="7786688" cy="358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Wettelijk verplicht: WHW 1992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89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441325"/>
            <a:ext cx="7786688" cy="9731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Inspraak en invloed van personeel en studenten</a:t>
            </a:r>
            <a:endParaRPr lang="nl-NL" dirty="0">
              <a:latin typeface="Arial" charset="0"/>
            </a:endParaRPr>
          </a:p>
        </p:txBody>
      </p:sp>
      <p:sp>
        <p:nvSpPr>
          <p:cNvPr id="2150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2058988"/>
            <a:ext cx="7858125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Arial" charset="0"/>
              <a:buChar char="•"/>
            </a:pPr>
            <a:r>
              <a:rPr lang="nl-NL" b="1" dirty="0" smtClean="0">
                <a:latin typeface="Arial" charset="0"/>
              </a:rPr>
              <a:t>Managementteam (college van bestuur, </a:t>
            </a:r>
            <a:r>
              <a:rPr lang="nl-NL" b="1" dirty="0" err="1" smtClean="0">
                <a:latin typeface="Arial" charset="0"/>
              </a:rPr>
              <a:t>deans</a:t>
            </a:r>
            <a:r>
              <a:rPr lang="nl-NL" b="1" dirty="0" smtClean="0">
                <a:latin typeface="Arial" charset="0"/>
              </a:rPr>
              <a:t>, teamleiders) = MT</a:t>
            </a:r>
          </a:p>
          <a:p>
            <a:pPr>
              <a:buFont typeface="Arial" charset="0"/>
              <a:buChar char="•"/>
            </a:pPr>
            <a:r>
              <a:rPr lang="nl-NL" b="1" dirty="0" smtClean="0">
                <a:latin typeface="Arial" charset="0"/>
              </a:rPr>
              <a:t>Medezeggenschapsraad = MR</a:t>
            </a:r>
          </a:p>
          <a:p>
            <a:pPr>
              <a:buFont typeface="Arial" charset="0"/>
              <a:buChar char="•"/>
            </a:pPr>
            <a:r>
              <a:rPr lang="nl-NL" b="1" dirty="0" smtClean="0">
                <a:latin typeface="Arial" charset="0"/>
              </a:rPr>
              <a:t>Examencommissie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Curriculumcommissie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Commissie kwaliteitszorg</a:t>
            </a:r>
          </a:p>
          <a:p>
            <a:pPr>
              <a:buFont typeface="Arial" charset="0"/>
              <a:buChar char="•"/>
            </a:pPr>
            <a:r>
              <a:rPr lang="nl-NL" dirty="0" err="1" smtClean="0">
                <a:latin typeface="Arial" charset="0"/>
              </a:rPr>
              <a:t>Toetscommissie</a:t>
            </a: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Studentenpanel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Studentenvereniging (Fysiek)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Personeelsvereniging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Etc.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Opleidingscommissie = OC</a:t>
            </a:r>
          </a:p>
          <a:p>
            <a:pPr>
              <a:buFont typeface="Arial" charset="0"/>
              <a:buChar char="•"/>
            </a:pPr>
            <a:endParaRPr lang="nl-NL" b="1" dirty="0" smtClean="0">
              <a:latin typeface="Arial" charset="0"/>
            </a:endParaRPr>
          </a:p>
        </p:txBody>
      </p:sp>
      <p:sp>
        <p:nvSpPr>
          <p:cNvPr id="21507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341438"/>
            <a:ext cx="7786688" cy="358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Wettelijk verplicht: WHW 1992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55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441325"/>
            <a:ext cx="7786688" cy="9731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Inspraak en invloed van personeel en studenten</a:t>
            </a:r>
            <a:endParaRPr lang="nl-NL" dirty="0">
              <a:latin typeface="Arial" charset="0"/>
            </a:endParaRPr>
          </a:p>
        </p:txBody>
      </p:sp>
      <p:sp>
        <p:nvSpPr>
          <p:cNvPr id="2150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2058988"/>
            <a:ext cx="7858125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Arial" charset="0"/>
              <a:buChar char="•"/>
            </a:pPr>
            <a:r>
              <a:rPr lang="nl-NL" b="1" dirty="0" smtClean="0">
                <a:latin typeface="Arial" charset="0"/>
              </a:rPr>
              <a:t>Managementteam (college van bestuur, </a:t>
            </a:r>
            <a:r>
              <a:rPr lang="nl-NL" b="1" dirty="0" err="1" smtClean="0">
                <a:latin typeface="Arial" charset="0"/>
              </a:rPr>
              <a:t>deans</a:t>
            </a:r>
            <a:r>
              <a:rPr lang="nl-NL" b="1" dirty="0" smtClean="0">
                <a:latin typeface="Arial" charset="0"/>
              </a:rPr>
              <a:t>, teamleiders) = MT</a:t>
            </a:r>
          </a:p>
          <a:p>
            <a:pPr>
              <a:buFont typeface="Arial" charset="0"/>
              <a:buChar char="•"/>
            </a:pPr>
            <a:r>
              <a:rPr lang="nl-NL" b="1" dirty="0" smtClean="0">
                <a:latin typeface="Arial" charset="0"/>
              </a:rPr>
              <a:t>Medezeggenschapsraad = MR</a:t>
            </a:r>
          </a:p>
          <a:p>
            <a:pPr>
              <a:buFont typeface="Arial" charset="0"/>
              <a:buChar char="•"/>
            </a:pPr>
            <a:r>
              <a:rPr lang="nl-NL" b="1" dirty="0" smtClean="0">
                <a:latin typeface="Arial" charset="0"/>
              </a:rPr>
              <a:t>Examencommissie 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Curriculumcommissie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Commissie kwaliteitszorg</a:t>
            </a:r>
          </a:p>
          <a:p>
            <a:pPr>
              <a:buFont typeface="Arial" charset="0"/>
              <a:buChar char="•"/>
            </a:pPr>
            <a:r>
              <a:rPr lang="nl-NL" dirty="0" err="1" smtClean="0">
                <a:latin typeface="Arial" charset="0"/>
              </a:rPr>
              <a:t>Toetscommissie</a:t>
            </a: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Studentenpanel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Studentenvereniging (Fysiek)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Personeelsvereniging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Etc.</a:t>
            </a:r>
          </a:p>
          <a:p>
            <a:pPr>
              <a:buFont typeface="Arial" charset="0"/>
              <a:buChar char="•"/>
            </a:pPr>
            <a:r>
              <a:rPr lang="nl-NL" b="1" dirty="0" smtClean="0">
                <a:latin typeface="Arial" charset="0"/>
              </a:rPr>
              <a:t>Opleidingscommissie = OC (vanaf 1996 ook HBO)</a:t>
            </a:r>
          </a:p>
          <a:p>
            <a:pPr>
              <a:buFont typeface="Arial" charset="0"/>
              <a:buChar char="•"/>
            </a:pPr>
            <a:endParaRPr lang="nl-NL" b="1" dirty="0" smtClean="0">
              <a:latin typeface="Arial" charset="0"/>
            </a:endParaRPr>
          </a:p>
        </p:txBody>
      </p:sp>
      <p:sp>
        <p:nvSpPr>
          <p:cNvPr id="21507" name="Tijdelijke aanduiding voor tekst 3"/>
          <p:cNvSpPr>
            <a:spLocks noGrp="1"/>
          </p:cNvSpPr>
          <p:nvPr>
            <p:ph type="body" sz="quarter" idx="13"/>
          </p:nvPr>
        </p:nvSpPr>
        <p:spPr bwMode="auto">
          <a:xfrm>
            <a:off x="746125" y="1341438"/>
            <a:ext cx="7786688" cy="358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</a:rPr>
              <a:t>Wettelijk verplicht: WHW 1992</a:t>
            </a:r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59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441325"/>
            <a:ext cx="7786688" cy="973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Doel opleidingscommissie</a:t>
            </a:r>
            <a:endParaRPr lang="nl-NL" dirty="0">
              <a:latin typeface="Arial" charset="0"/>
            </a:endParaRPr>
          </a:p>
        </p:txBody>
      </p:sp>
      <p:sp>
        <p:nvSpPr>
          <p:cNvPr id="2150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2058988"/>
            <a:ext cx="7858125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Adviseren </a:t>
            </a:r>
            <a:r>
              <a:rPr lang="nl-NL" dirty="0" err="1" smtClean="0">
                <a:latin typeface="Arial" charset="0"/>
              </a:rPr>
              <a:t>dean</a:t>
            </a:r>
            <a:r>
              <a:rPr lang="nl-NL" dirty="0" smtClean="0">
                <a:latin typeface="Arial" charset="0"/>
              </a:rPr>
              <a:t> over het bevorderen van de kwaliteit van opleidingen</a:t>
            </a:r>
          </a:p>
          <a:p>
            <a:pPr>
              <a:buFont typeface="Arial" charset="0"/>
              <a:buChar char="•"/>
            </a:pPr>
            <a:r>
              <a:rPr lang="nl-NL" dirty="0">
                <a:latin typeface="Arial" charset="0"/>
              </a:rPr>
              <a:t>O</a:t>
            </a:r>
            <a:r>
              <a:rPr lang="nl-NL" dirty="0" smtClean="0">
                <a:latin typeface="Arial" charset="0"/>
              </a:rPr>
              <a:t>rganisatie en inhoud onderwijs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Hoe ziet het curriculum er uit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Niet over personeel, faciliteiten, etc. </a:t>
            </a:r>
          </a:p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Organisatie en inhoud onderwijs: OER </a:t>
            </a:r>
          </a:p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OER = onderwijs en examenregeling (OR en ER)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ER    = examenregeling, </a:t>
            </a:r>
            <a:r>
              <a:rPr lang="nl-NL" dirty="0" err="1" smtClean="0">
                <a:latin typeface="Arial" charset="0"/>
              </a:rPr>
              <a:t>Hanzebreed</a:t>
            </a:r>
            <a:r>
              <a:rPr lang="nl-NL" dirty="0" smtClean="0">
                <a:latin typeface="Arial" charset="0"/>
              </a:rPr>
              <a:t>, vastgesteld door CvB</a:t>
            </a:r>
          </a:p>
          <a:p>
            <a:pPr marL="914400" lvl="2" indent="0">
              <a:buNone/>
            </a:pPr>
            <a:r>
              <a:rPr lang="nl-NL" dirty="0" smtClean="0">
                <a:latin typeface="Arial" charset="0"/>
              </a:rPr>
              <a:t>	zie studentenstatuut deel 4. 			       </a:t>
            </a: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OR    =  opleidingsregeling, voor specifieke opleidingen. Tekst moet 				overeenkomen met OSIRIS teksten       </a:t>
            </a:r>
          </a:p>
          <a:p>
            <a:pPr>
              <a:buFont typeface="Arial" charset="0"/>
              <a:buChar char="•"/>
            </a:pPr>
            <a:endParaRPr lang="nl-NL" b="1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80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SharedContentType xmlns="Microsoft.SharePoint.Taxonomy.ContentTypeSync" SourceId="66269c54-5320-4754-8fa2-ca7c8c4e8a8c" ContentTypeId="0x010100194284EB75BC4F168DA0FDE9337180AC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3ad7c7221c64df2988a42b43ef158eb xmlns="e38556bc-565c-4767-b0c6-0ff3d1338292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Marketing and Communication</TermName>
          <TermId xmlns="http://schemas.microsoft.com/office/infopath/2007/PartnerControls">b136be3e-7b26-4d45-868e-3f5f05aa195b</TermId>
        </TermInfo>
      </Terms>
    </p3ad7c7221c64df2988a42b43ef158eb>
    <TaxCatchAll xmlns="e38556bc-565c-4767-b0c6-0ff3d1338292">
      <Value>85</Value>
    </TaxCatchAll>
    <kbe3a1bf3c8946d199e47d61ba718d2d xmlns="e38556bc-565c-4767-b0c6-0ff3d1338292">
      <Terms xmlns="http://schemas.microsoft.com/office/infopath/2007/PartnerControls"/>
    </kbe3a1bf3c8946d199e47d61ba718d2d>
    <a8ea9519f76c4698838912c050a4776b xmlns="e38556bc-565c-4767-b0c6-0ff3d1338292">
      <Terms xmlns="http://schemas.microsoft.com/office/infopath/2007/PartnerControls"/>
    </a8ea9519f76c4698838912c050a4776b>
    <e42662a254ef4786ae719af04822cfe4 xmlns="e38556bc-565c-4767-b0c6-0ff3d1338292">
      <Terms xmlns="http://schemas.microsoft.com/office/infopath/2007/PartnerControls"/>
    </e42662a254ef4786ae719af04822cfe4>
    <l3e168e7ff6b42cfaa3bcc3de331c2f0 xmlns="e38556bc-565c-4767-b0c6-0ff3d1338292">
      <Terms xmlns="http://schemas.microsoft.com/office/infopath/2007/PartnerControls"/>
    </l3e168e7ff6b42cfaa3bcc3de331c2f0>
    <lc40581e9e054a82966f9e9fa733bd77 xmlns="e38556bc-565c-4767-b0c6-0ff3d1338292">
      <Terms xmlns="http://schemas.microsoft.com/office/infopath/2007/PartnerControls"/>
    </lc40581e9e054a82966f9e9fa733bd77>
    <k2deadfb5f12439e8055afa6e810fe7d xmlns="e38556bc-565c-4767-b0c6-0ff3d1338292">
      <Terms xmlns="http://schemas.microsoft.com/office/infopath/2007/PartnerControls"/>
    </k2deadfb5f12439e8055afa6e810fe7d>
    <d5f0efd6627f4d59acc011535d0ee886 xmlns="e38556bc-565c-4767-b0c6-0ff3d1338292">
      <Terms xmlns="http://schemas.microsoft.com/office/infopath/2007/PartnerControls"/>
    </d5f0efd6627f4d59acc011535d0ee886>
    <h5f6376657f24e3abdb06760cec679a2 xmlns="e38556bc-565c-4767-b0c6-0ff3d1338292">
      <Terms xmlns="http://schemas.microsoft.com/office/infopath/2007/PartnerControls"/>
    </h5f6376657f24e3abdb06760cec679a2>
    <if8ebce84bb64c44af51ddd3374c06cb xmlns="e38556bc-565c-4767-b0c6-0ff3d1338292">
      <Terms xmlns="http://schemas.microsoft.com/office/infopath/2007/PartnerControls"/>
    </if8ebce84bb64c44af51ddd3374c06cb>
    <le652170af064db3868fcf1b770f5612 xmlns="e38556bc-565c-4767-b0c6-0ff3d1338292">
      <Terms xmlns="http://schemas.microsoft.com/office/infopath/2007/PartnerControls"/>
    </le652170af064db3868fcf1b770f5612>
    <if3e429f5bff441d89ef003a0ff37f3e xmlns="e38556bc-565c-4767-b0c6-0ff3d1338292">
      <Terms xmlns="http://schemas.microsoft.com/office/infopath/2007/PartnerControls"/>
    </if3e429f5bff441d89ef003a0ff37f3e>
    <o83c1591c2e54d6cbd53c9fdc0e460c9 xmlns="e38556bc-565c-4767-b0c6-0ff3d1338292">
      <Terms xmlns="http://schemas.microsoft.com/office/infopath/2007/PartnerControls"/>
    </o83c1591c2e54d6cbd53c9fdc0e460c9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Hanze Document" ma:contentTypeID="0x010100194284EB75BC4F168DA0FDE9337180AC00C119BB6AACB1F84DA5CFA44E7FA9D4F4" ma:contentTypeVersion="120" ma:contentTypeDescription="" ma:contentTypeScope="" ma:versionID="81146c095f5a6ee68b4f92e90c2ac4c6">
  <xsd:schema xmlns:xsd="http://www.w3.org/2001/XMLSchema" xmlns:xs="http://www.w3.org/2001/XMLSchema" xmlns:p="http://schemas.microsoft.com/office/2006/metadata/properties" xmlns:ns2="e38556bc-565c-4767-b0c6-0ff3d1338292" targetNamespace="http://schemas.microsoft.com/office/2006/metadata/properties" ma:root="true" ma:fieldsID="febc9ee0fc0ba3d0b6bff3198d852474" ns2:_="">
    <xsd:import namespace="e38556bc-565c-4767-b0c6-0ff3d1338292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le652170af064db3868fcf1b770f5612" minOccurs="0"/>
                <xsd:element ref="ns2:l3e168e7ff6b42cfaa3bcc3de331c2f0" minOccurs="0"/>
                <xsd:element ref="ns2:lc40581e9e054a82966f9e9fa733bd77" minOccurs="0"/>
                <xsd:element ref="ns2:kbe3a1bf3c8946d199e47d61ba718d2d" minOccurs="0"/>
                <xsd:element ref="ns2:if3e429f5bff441d89ef003a0ff37f3e" minOccurs="0"/>
                <xsd:element ref="ns2:k2deadfb5f12439e8055afa6e810fe7d" minOccurs="0"/>
                <xsd:element ref="ns2:if8ebce84bb64c44af51ddd3374c06cb" minOccurs="0"/>
                <xsd:element ref="ns2:a8ea9519f76c4698838912c050a4776b" minOccurs="0"/>
                <xsd:element ref="ns2:e42662a254ef4786ae719af04822cfe4" minOccurs="0"/>
                <xsd:element ref="ns2:d5f0efd6627f4d59acc011535d0ee886" minOccurs="0"/>
                <xsd:element ref="ns2:o83c1591c2e54d6cbd53c9fdc0e460c9" minOccurs="0"/>
                <xsd:element ref="ns2:h5f6376657f24e3abdb06760cec679a2" minOccurs="0"/>
                <xsd:element ref="ns2:p3ad7c7221c64df2988a42b43ef158eb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8556bc-565c-4767-b0c6-0ff3d1338292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41b1acab-4f6a-4aa9-a605-c68da45741a1}" ma:internalName="TaxCatchAll" ma:showField="CatchAllData" ma:web="fc4a1156-378c-47b6-97f2-549bce7148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41b1acab-4f6a-4aa9-a605-c68da45741a1}" ma:internalName="TaxCatchAllLabel" ma:readOnly="true" ma:showField="CatchAllDataLabel" ma:web="fc4a1156-378c-47b6-97f2-549bce7148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e652170af064db3868fcf1b770f5612" ma:index="10" nillable="true" ma:taxonomy="true" ma:internalName="le652170af064db3868fcf1b770f5612" ma:taxonomyFieldName="HanzeSchool" ma:displayName="School" ma:fieldId="{5e652170-af06-4db3-868f-cf1b770f5612}" ma:sspId="66269c54-5320-4754-8fa2-ca7c8c4e8a8c" ma:termSetId="9d571f30-f07e-4a77-97b0-a6e1ca7788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3e168e7ff6b42cfaa3bcc3de331c2f0" ma:index="12" nillable="true" ma:taxonomy="true" ma:internalName="l3e168e7ff6b42cfaa3bcc3de331c2f0" ma:taxonomyFieldName="HanzePageType" ma:displayName="PageType" ma:fieldId="{53e168e7-ff6b-42cf-aa3b-cc3de331c2f0}" ma:sspId="66269c54-5320-4754-8fa2-ca7c8c4e8a8c" ma:termSetId="8775fdf0-c8be-48e1-9359-5aaba3d7558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c40581e9e054a82966f9e9fa733bd77" ma:index="14" nillable="true" ma:taxonomy="true" ma:internalName="lc40581e9e054a82966f9e9fa733bd77" ma:taxonomyFieldName="HanzeEducationType" ma:displayName="Education Type" ma:fieldId="{5c40581e-9e05-4a82-966f-9e9fa733bd77}" ma:sspId="66269c54-5320-4754-8fa2-ca7c8c4e8a8c" ma:termSetId="1e267f9f-c554-4d0f-b719-ee775de765b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be3a1bf3c8946d199e47d61ba718d2d" ma:index="16" nillable="true" ma:taxonomy="true" ma:internalName="kbe3a1bf3c8946d199e47d61ba718d2d" ma:taxonomyFieldName="HanzeEducationTestimony" ma:displayName="Testimony" ma:fieldId="{4be3a1bf-3c89-46d1-99e4-7d61ba718d2d}" ma:sspId="66269c54-5320-4754-8fa2-ca7c8c4e8a8c" ma:termSetId="53bc6a9b-514a-4b97-be06-06a9878fd41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f3e429f5bff441d89ef003a0ff37f3e" ma:index="18" nillable="true" ma:taxonomy="true" ma:internalName="if3e429f5bff441d89ef003a0ff37f3e" ma:taxonomyFieldName="HanzeEducationForm" ma:displayName="Education Form" ma:fieldId="{2f3e429f-5bff-441d-89ef-003a0ff37f3e}" ma:sspId="66269c54-5320-4754-8fa2-ca7c8c4e8a8c" ma:termSetId="07b7f02c-4b47-4446-9c0e-b54fa6b6c8a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2deadfb5f12439e8055afa6e810fe7d" ma:index="20" nillable="true" ma:taxonomy="true" ma:internalName="k2deadfb5f12439e8055afa6e810fe7d" ma:taxonomyFieldName="HanzeEducationLocation" ma:displayName="Education Location" ma:fieldId="{42deadfb-5f12-439e-8055-afa6e810fe7d}" ma:taxonomyMulti="true" ma:sspId="66269c54-5320-4754-8fa2-ca7c8c4e8a8c" ma:termSetId="8e046bf2-c24f-425d-97f6-44bab04425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f8ebce84bb64c44af51ddd3374c06cb" ma:index="22" nillable="true" ma:taxonomy="true" ma:internalName="if8ebce84bb64c44af51ddd3374c06cb" ma:taxonomyFieldName="HanzeResearchCenter" ma:displayName="Research Center" ma:fieldId="{2f8ebce8-4bb6-4c44-af51-ddd3374c06cb}" ma:sspId="66269c54-5320-4754-8fa2-ca7c8c4e8a8c" ma:termSetId="631d2952-a1f2-41b1-8656-515d14badb8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8ea9519f76c4698838912c050a4776b" ma:index="24" nillable="true" ma:taxonomy="true" ma:internalName="a8ea9519f76c4698838912c050a4776b" ma:taxonomyFieldName="HanzeEducationProfile" ma:displayName="Education Profile" ma:fieldId="{a8ea9519-f76c-4698-8389-12c050a4776b}" ma:taxonomyMulti="true" ma:sspId="66269c54-5320-4754-8fa2-ca7c8c4e8a8c" ma:termSetId="52bfe654-f47b-461d-87e1-16302535ff4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42662a254ef4786ae719af04822cfe4" ma:index="26" nillable="true" ma:taxonomy="true" ma:internalName="e42662a254ef4786ae719af04822cfe4" ma:taxonomyFieldName="HanzeEducationProfession" ma:displayName="Education Profession" ma:fieldId="{e42662a2-54ef-4786-ae71-9af04822cfe4}" ma:taxonomyMulti="true" ma:sspId="66269c54-5320-4754-8fa2-ca7c8c4e8a8c" ma:termSetId="246c5914-df93-4af5-91ba-07a546fa1ce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5f0efd6627f4d59acc011535d0ee886" ma:index="28" nillable="true" ma:taxonomy="true" ma:internalName="d5f0efd6627f4d59acc011535d0ee886" ma:taxonomyFieldName="HanzeEducationAreasOfInterest" ma:displayName="Areas of Interest" ma:fieldId="{d5f0efd6-627f-4d59-acc0-11535d0ee886}" ma:taxonomyMulti="true" ma:sspId="66269c54-5320-4754-8fa2-ca7c8c4e8a8c" ma:termSetId="a4a1410f-e05a-4fd1-a7ba-78887aaadc4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83c1591c2e54d6cbd53c9fdc0e460c9" ma:index="30" nillable="true" ma:taxonomy="true" ma:internalName="o83c1591c2e54d6cbd53c9fdc0e460c9" ma:taxonomyFieldName="HanzeEducationCourseDuration" ma:displayName="Course Duration" ma:fieldId="{883c1591-c2e5-4d6c-bd53-c9fdc0e460c9}" ma:taxonomyMulti="true" ma:sspId="66269c54-5320-4754-8fa2-ca7c8c4e8a8c" ma:termSetId="a2a3d19b-cc95-4eb6-a78f-d37c24ebd1e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5f6376657f24e3abdb06760cec679a2" ma:index="32" nillable="true" ma:taxonomy="true" ma:internalName="h5f6376657f24e3abdb06760cec679a2" ma:taxonomyFieldName="HanzeEducationCourseStartDate" ma:displayName="Course Start Date" ma:fieldId="{15f63766-57f2-4e3a-bdb0-6760cec679a2}" ma:taxonomyMulti="true" ma:sspId="66269c54-5320-4754-8fa2-ca7c8c4e8a8c" ma:termSetId="1c9bbe67-c739-452f-9ab1-664ca688b9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3ad7c7221c64df2988a42b43ef158eb" ma:index="34" nillable="true" ma:taxonomy="true" ma:internalName="p3ad7c7221c64df2988a42b43ef158eb" ma:taxonomyFieldName="HanzeNavigationTerm" ma:displayName="Navigation Term" ma:default="-1;#Marketing and Communication|b136be3e-7b26-4d45-868e-3f5f05aa195b" ma:fieldId="{93ad7c72-21c6-4df2-988a-42b43ef158eb}" ma:sspId="66269c54-5320-4754-8fa2-ca7c8c4e8a8c" ma:termSetId="fed9ccc3-423c-4fd7-b24d-c3402308eac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E63CFF-9522-4510-B12A-D4644464A9DF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BC9DF082-B628-4436-A5CD-2335CD29D8B3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8A0A1A08-F2B7-439C-B8B3-20A23F7A83A9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e38556bc-565c-4767-b0c6-0ff3d1338292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BC08DFF2-F979-48F2-BA40-2C15AB76E4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8556bc-565c-4767-b0c6-0ff3d13382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73E9574F-6F33-45EA-9C22-5C43B1A006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4843</TotalTime>
  <Words>494</Words>
  <Application>Microsoft Macintosh PowerPoint</Application>
  <PresentationFormat>Diavoorstelling (4:3)</PresentationFormat>
  <Paragraphs>123</Paragraphs>
  <Slides>13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5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Aangepast ontwerp</vt:lpstr>
      <vt:lpstr>2_Aangepast ontwerp</vt:lpstr>
      <vt:lpstr>1_Aangepast ontwerp</vt:lpstr>
      <vt:lpstr>4_Aangepast ontwerp</vt:lpstr>
      <vt:lpstr>3_Aangepast ontwerp</vt:lpstr>
      <vt:lpstr>Opleidingscommissie Hanzehogeschool Groningen</vt:lpstr>
      <vt:lpstr>PowerPoint-presentatie</vt:lpstr>
      <vt:lpstr>Inspraak en invloed van personeel en studenten</vt:lpstr>
      <vt:lpstr>Inspraak en invloed van personeel en studenten</vt:lpstr>
      <vt:lpstr>Inspraak en invloed van personeel en studenten</vt:lpstr>
      <vt:lpstr>Inspraak en invloed van personeel en studenten</vt:lpstr>
      <vt:lpstr>Inspraak en invloed van personeel en studenten</vt:lpstr>
      <vt:lpstr>Inspraak en invloed van personeel en studenten</vt:lpstr>
      <vt:lpstr>Doel opleidingscommissie</vt:lpstr>
      <vt:lpstr>Samenstelling opleidingscommissie</vt:lpstr>
      <vt:lpstr>Taken en bevoegdheden opleidingscommissie Adviesrecht</vt:lpstr>
      <vt:lpstr>Opleidingscommissie Fysiotherapie</vt:lpstr>
      <vt:lpstr>Opleidingscommissie Hanzehogeschool Groningen</vt:lpstr>
    </vt:vector>
  </TitlesOfParts>
  <Company>RCLM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presentatie Corporate NL</dc:title>
  <dc:creator>Ruben van der Made</dc:creator>
  <cp:lastModifiedBy>Kriskras</cp:lastModifiedBy>
  <cp:revision>323</cp:revision>
  <cp:lastPrinted>2014-06-01T10:22:31Z</cp:lastPrinted>
  <dcterms:created xsi:type="dcterms:W3CDTF">2008-01-28T12:56:33Z</dcterms:created>
  <dcterms:modified xsi:type="dcterms:W3CDTF">2017-01-13T07:58:31Z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Organisatieonderdeel">
    <vt:lpwstr>Corporate</vt:lpwstr>
  </property>
  <property fmtid="{D5CDD505-2E9C-101B-9397-08002B2CF9AE}" pid="4" name="ContentTypeId">
    <vt:lpwstr>0x010100194284EB75BC4F168DA0FDE9337180AC00C119BB6AACB1F84DA5CFA44E7FA9D4F4</vt:lpwstr>
  </property>
  <property fmtid="{D5CDD505-2E9C-101B-9397-08002B2CF9AE}" pid="5" name="HanzeNavigationTerm">
    <vt:lpwstr>85;#Marketing and Communication|b136be3e-7b26-4d45-868e-3f5f05aa195b</vt:lpwstr>
  </property>
  <property fmtid="{D5CDD505-2E9C-101B-9397-08002B2CF9AE}" pid="6" name="HanzeSchool">
    <vt:lpwstr/>
  </property>
  <property fmtid="{D5CDD505-2E9C-101B-9397-08002B2CF9AE}" pid="7" name="HanzeEducationType">
    <vt:lpwstr/>
  </property>
  <property fmtid="{D5CDD505-2E9C-101B-9397-08002B2CF9AE}" pid="8" name="HanzeEducationCourseStartDate">
    <vt:lpwstr/>
  </property>
  <property fmtid="{D5CDD505-2E9C-101B-9397-08002B2CF9AE}" pid="9" name="HanzeEducationForm">
    <vt:lpwstr/>
  </property>
  <property fmtid="{D5CDD505-2E9C-101B-9397-08002B2CF9AE}" pid="10" name="HanzeEducationProfile">
    <vt:lpwstr/>
  </property>
  <property fmtid="{D5CDD505-2E9C-101B-9397-08002B2CF9AE}" pid="11" name="HanzeResearchCenter">
    <vt:lpwstr/>
  </property>
  <property fmtid="{D5CDD505-2E9C-101B-9397-08002B2CF9AE}" pid="12" name="HanzeEducationAreasOfInterest">
    <vt:lpwstr/>
  </property>
  <property fmtid="{D5CDD505-2E9C-101B-9397-08002B2CF9AE}" pid="13" name="HanzeEducationProfession">
    <vt:lpwstr/>
  </property>
  <property fmtid="{D5CDD505-2E9C-101B-9397-08002B2CF9AE}" pid="14" name="HanzeEducationCourseDuration">
    <vt:lpwstr/>
  </property>
  <property fmtid="{D5CDD505-2E9C-101B-9397-08002B2CF9AE}" pid="15" name="HanzeEducationTestimony">
    <vt:lpwstr/>
  </property>
  <property fmtid="{D5CDD505-2E9C-101B-9397-08002B2CF9AE}" pid="16" name="HanzePageType">
    <vt:lpwstr/>
  </property>
  <property fmtid="{D5CDD505-2E9C-101B-9397-08002B2CF9AE}" pid="17" name="HanzeEducationLocation">
    <vt:lpwstr/>
  </property>
</Properties>
</file>